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74" r:id="rId3"/>
  </p:sldIdLst>
  <p:sldSz cx="6858000" cy="9144000" type="screen4x3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EE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48" autoAdjust="0"/>
    <p:restoredTop sz="94660"/>
  </p:normalViewPr>
  <p:slideViewPr>
    <p:cSldViewPr snapToGrid="0">
      <p:cViewPr>
        <p:scale>
          <a:sx n="142" d="100"/>
          <a:sy n="142" d="100"/>
        </p:scale>
        <p:origin x="6" y="-29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30EB-7256-4203-9DF3-E65BFC368E03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0A1A-9D5A-4DA4-8845-E073051D2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714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30EB-7256-4203-9DF3-E65BFC368E03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0A1A-9D5A-4DA4-8845-E073051D2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19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30EB-7256-4203-9DF3-E65BFC368E03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0A1A-9D5A-4DA4-8845-E073051D2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760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30EB-7256-4203-9DF3-E65BFC368E03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0A1A-9D5A-4DA4-8845-E073051D2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587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30EB-7256-4203-9DF3-E65BFC368E03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0A1A-9D5A-4DA4-8845-E073051D2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227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30EB-7256-4203-9DF3-E65BFC368E03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0A1A-9D5A-4DA4-8845-E073051D2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20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30EB-7256-4203-9DF3-E65BFC368E03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0A1A-9D5A-4DA4-8845-E073051D2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945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30EB-7256-4203-9DF3-E65BFC368E03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0A1A-9D5A-4DA4-8845-E073051D2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114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30EB-7256-4203-9DF3-E65BFC368E03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0A1A-9D5A-4DA4-8845-E073051D2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48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30EB-7256-4203-9DF3-E65BFC368E03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0A1A-9D5A-4DA4-8845-E073051D2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18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B30EB-7256-4203-9DF3-E65BFC368E03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0A1A-9D5A-4DA4-8845-E073051D2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458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B30EB-7256-4203-9DF3-E65BFC368E03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60A1A-9D5A-4DA4-8845-E073051D2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668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9B6EE-D7A0-11C6-091C-3733BD4F94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67883" y="358402"/>
            <a:ext cx="2905060" cy="65670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STANDARD FEATURES</a:t>
            </a:r>
            <a:endParaRPr lang="en-US" sz="12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4" name="Picture 3" descr="A blue and white logo&#10;&#10;Description automatically generated">
            <a:extLst>
              <a:ext uri="{FF2B5EF4-FFF2-40B4-BE49-F238E27FC236}">
                <a16:creationId xmlns:a16="http://schemas.microsoft.com/office/drawing/2014/main" id="{A0BA24C8-F97A-9232-DF5B-D9A82899BA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65" y="157477"/>
            <a:ext cx="3041015" cy="934720"/>
          </a:xfrm>
          <a:prstGeom prst="rect">
            <a:avLst/>
          </a:prstGeom>
        </p:spPr>
      </p:pic>
      <p:sp>
        <p:nvSpPr>
          <p:cNvPr id="5" name="Text Box 2">
            <a:extLst>
              <a:ext uri="{FF2B5EF4-FFF2-40B4-BE49-F238E27FC236}">
                <a16:creationId xmlns:a16="http://schemas.microsoft.com/office/drawing/2014/main" id="{BAC7E2F2-4406-33A5-AB4F-631C01C111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593867"/>
            <a:ext cx="6858000" cy="550133"/>
          </a:xfrm>
          <a:prstGeom prst="rect">
            <a:avLst/>
          </a:prstGeom>
          <a:solidFill>
            <a:srgbClr val="165791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www.EnclaveAtSouthPortland.com</a:t>
            </a: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MARKETING PURPOSES ONLY – SUBJECT TO CHANGE WITHOUT NOTICE</a:t>
            </a: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C9D5549-950B-0195-240F-0E82AA13AFF6}"/>
              </a:ext>
            </a:extLst>
          </p:cNvPr>
          <p:cNvSpPr txBox="1"/>
          <p:nvPr/>
        </p:nvSpPr>
        <p:spPr>
          <a:xfrm>
            <a:off x="6170645" y="8959334"/>
            <a:ext cx="63448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Rev. </a:t>
            </a:r>
            <a:r>
              <a:rPr lang="en-US" sz="600" dirty="0">
                <a:solidFill>
                  <a:prstClr val="white"/>
                </a:solidFill>
                <a:latin typeface="Calibri" panose="020F0502020204030204"/>
              </a:rPr>
              <a:t>10-3-24</a:t>
            </a:r>
            <a:endParaRPr kumimoji="0" lang="en-US" sz="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2689BBA2-DC5A-3503-FABE-B2521E8B1E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065" y="1257869"/>
            <a:ext cx="6087609" cy="709323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FOUNDATION:</a:t>
            </a:r>
            <a:endParaRPr lang="en-US" sz="11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10” cast-in-place concrete foundation frost walls with continuous 24” footing, 12” cast-in-place wall separating the 2 homes</a:t>
            </a:r>
            <a:endParaRPr lang="en-US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2” ridged insulation on concrete walls</a:t>
            </a:r>
            <a:endParaRPr lang="en-US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Interior and exterior perimeter foundation drains</a:t>
            </a:r>
            <a:endParaRPr lang="en-US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Floor is 4” concrete slab with vapor barrier and perimeter ridged insulation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FRAMING: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2”x6” framing 16” on center in most locations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Floor and roof are engineered I-joist and truss systems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Zip System on exterior walls and roof sheathing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Ice/Water Shield underlayment at all hips, valleys, dormers, rakes and eaves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Roof: 30 yr. architectural asphalt roof shingles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AdvanTech</a:t>
            </a: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¾” tongue and groove floor sheathing glued and nailed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Independent 2-hour fire-rated wall and floor framing between homes, noise and vibration dampening shaft liner system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EXTERIOR: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36” Insulated front door w/ 12” sidelights and decorative transom</a:t>
            </a:r>
          </a:p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Rear wall LED lanterns</a:t>
            </a:r>
          </a:p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Two exterior frost-free hose bibs</a:t>
            </a:r>
          </a:p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Two exterior electrical GFI outlets</a:t>
            </a:r>
          </a:p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Low maintenance cedar shake, board/batten, and clapboard siding (see marketing plan)</a:t>
            </a:r>
          </a:p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Exterior trim:  Fascia, rake boards, and corners in white PVC, vinyl or white aluminum</a:t>
            </a:r>
          </a:p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Soffits in white vinyl on eaves and front porch</a:t>
            </a:r>
          </a:p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Aluminum gutters and driplines leading to infiltration systems per plan</a:t>
            </a:r>
          </a:p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Main entrance way with columns and pavers</a:t>
            </a:r>
          </a:p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Rear patio pavers per marketing plans</a:t>
            </a:r>
          </a:p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Privacy panel along adjoining walls between units at the rear of the building on the living level </a:t>
            </a:r>
          </a:p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Porous paver driveway</a:t>
            </a:r>
          </a:p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Walkway pavers from driveway to front door entrance </a:t>
            </a:r>
          </a:p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US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hite tilt-in, double hung, low E insulated double pane w/argon gas filled between panes, captured grilles, vinyl frame and full screens for operable windows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UNFINISHED BONUS / STORAGEROOM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Stairwell from 1</a:t>
            </a:r>
            <a:r>
              <a:rPr lang="en-US" sz="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floor to attic primed sheetrock walls, no trim (Coolidge only)</a:t>
            </a:r>
          </a:p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Wood handrail (Coolidge only)</a:t>
            </a:r>
          </a:p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Storage areas to be heated and cooled as conditioned space</a:t>
            </a: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7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WALLS/TRIM/DOORS:</a:t>
            </a:r>
          </a:p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a typeface="Calibri" panose="020F0502020204030204" pitchFamily="34" charset="0"/>
                <a:cs typeface="Calibri" panose="020F0502020204030204" pitchFamily="34" charset="0"/>
              </a:rPr>
              <a:t>½” drywall w/smooth finish and 5/8” drywall on ceilings</a:t>
            </a:r>
            <a:endParaRPr lang="en-US" sz="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a typeface="Calibri" panose="020F0502020204030204" pitchFamily="34" charset="0"/>
                <a:cs typeface="SymbolMT"/>
              </a:rPr>
              <a:t>7’-0” </a:t>
            </a:r>
            <a:r>
              <a:rPr lang="en-US" sz="800" dirty="0">
                <a:ea typeface="Calibri" panose="020F0502020204030204" pitchFamily="34" charset="0"/>
                <a:cs typeface="Calibri" panose="020F0502020204030204" pitchFamily="34" charset="0"/>
              </a:rPr>
              <a:t>two panel solid-core doors w/brushed chrome levers on 1</a:t>
            </a:r>
            <a:r>
              <a:rPr lang="en-US" sz="800" baseline="30000" dirty="0">
                <a:ea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sz="800" dirty="0">
                <a:ea typeface="Calibri" panose="020F0502020204030204" pitchFamily="34" charset="0"/>
                <a:cs typeface="Calibri" panose="020F0502020204030204" pitchFamily="34" charset="0"/>
              </a:rPr>
              <a:t> floor and 6’-8” on 2nd floor</a:t>
            </a:r>
            <a:endParaRPr lang="en-US" sz="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a typeface="Calibri" panose="020F0502020204030204" pitchFamily="34" charset="0"/>
                <a:cs typeface="Calibri" panose="020F0502020204030204" pitchFamily="34" charset="0"/>
              </a:rPr>
              <a:t>Garage 5/8” fire code drywall w/smooth finish</a:t>
            </a:r>
            <a:endParaRPr lang="en-US" sz="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a typeface="Calibri" panose="020F0502020204030204" pitchFamily="34" charset="0"/>
                <a:cs typeface="Calibri" panose="020F0502020204030204" pitchFamily="34" charset="0"/>
              </a:rPr>
              <a:t>Walls painted w/1 primer and 2 finish coats. Choice of Benjamin Moore matte finish paint</a:t>
            </a:r>
            <a:endParaRPr lang="en-US" sz="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a typeface="Calibri" panose="020F0502020204030204" pitchFamily="34" charset="0"/>
                <a:cs typeface="Calibri" panose="020F0502020204030204" pitchFamily="34" charset="0"/>
              </a:rPr>
              <a:t>Ceilings are smooth finish and painted white</a:t>
            </a:r>
            <a:endParaRPr lang="en-US" sz="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a typeface="Calibri" panose="020F0502020204030204" pitchFamily="34" charset="0"/>
                <a:cs typeface="Calibri" panose="020F0502020204030204" pitchFamily="34" charset="0"/>
              </a:rPr>
              <a:t>Trim painted w/1 primer and 2 coats semi-gloss latex</a:t>
            </a:r>
            <a:endParaRPr lang="en-US" sz="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a typeface="Calibri" panose="020F0502020204030204" pitchFamily="34" charset="0"/>
                <a:cs typeface="Calibri" panose="020F0502020204030204" pitchFamily="34" charset="0"/>
              </a:rPr>
              <a:t>10’ Ceilings – First floor (various utility ceilings)</a:t>
            </a:r>
            <a:endParaRPr lang="en-US" sz="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a typeface="Calibri" panose="020F0502020204030204" pitchFamily="34" charset="0"/>
                <a:cs typeface="Calibri" panose="020F0502020204030204" pitchFamily="34" charset="0"/>
              </a:rPr>
              <a:t>8’ Ceilings – Second floor (Essex only)</a:t>
            </a:r>
            <a:endParaRPr lang="en-US" sz="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a typeface="Calibri" panose="020F0502020204030204" pitchFamily="34" charset="0"/>
                <a:cs typeface="Calibri" panose="020F0502020204030204" pitchFamily="34" charset="0"/>
              </a:rPr>
              <a:t>All doors, windows &amp; cased openings in living areas are trimmed w/full sills, 3 ½” Windsor casing. Baseboards are 1 piece 5 ¼”</a:t>
            </a:r>
            <a:endParaRPr lang="en-US" sz="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a typeface="Calibri" panose="020F0502020204030204" pitchFamily="34" charset="0"/>
                <a:cs typeface="SymbolMT"/>
              </a:rPr>
              <a:t>Choice of s</a:t>
            </a:r>
            <a:r>
              <a:rPr lang="en-US" sz="800" dirty="0">
                <a:ea typeface="Calibri" panose="020F0502020204030204" pitchFamily="34" charset="0"/>
                <a:cs typeface="Calibri" panose="020F0502020204030204" pitchFamily="34" charset="0"/>
              </a:rPr>
              <a:t>hadow box and chair railing on lower walls or board and batten, w/crown molding in Living and Dining rooms</a:t>
            </a:r>
            <a:endParaRPr lang="en-US" sz="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GARAGE:</a:t>
            </a:r>
            <a:endParaRPr lang="en-US" sz="11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2-Car interior fully painted – primer and white finished coat</a:t>
            </a:r>
          </a:p>
          <a:p>
            <a:pPr marL="171450" marR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2-Remote door openers, main system Wi-Fi connect</a:t>
            </a:r>
          </a:p>
          <a:p>
            <a:pPr marL="171450" marR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1-External keypad</a:t>
            </a:r>
          </a:p>
          <a:p>
            <a:pPr lvl="1">
              <a:lnSpc>
                <a:spcPct val="107000"/>
              </a:lnSpc>
            </a:pPr>
            <a:r>
              <a:rPr lang="en-US" sz="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LANDSCAPE:</a:t>
            </a:r>
            <a:endParaRPr lang="en-US" sz="11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Foundation plantings – per landscape plans</a:t>
            </a:r>
          </a:p>
          <a:p>
            <a:pPr marL="171450" marR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Irrigation system per builder’s plan</a:t>
            </a:r>
          </a:p>
          <a:p>
            <a:pPr marL="171450" marR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Grass hydroseed lawn areas in front, rear &amp; sides (where applicable)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76439B-BD6B-387D-867F-1311E3F447B9}"/>
              </a:ext>
            </a:extLst>
          </p:cNvPr>
          <p:cNvSpPr/>
          <p:nvPr/>
        </p:nvSpPr>
        <p:spPr>
          <a:xfrm>
            <a:off x="242266" y="1237842"/>
            <a:ext cx="6257978" cy="7229790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83C81587-5008-CE54-C8F4-6CBE5B005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6945" y="7599471"/>
            <a:ext cx="2173700" cy="613373"/>
          </a:xfrm>
          <a:prstGeom prst="rect">
            <a:avLst/>
          </a:prstGeom>
          <a:solidFill>
            <a:srgbClr val="B7EEF5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Original items replaced / not used are not credited or refunded to Buyer.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Builder reserves the right to substitute products for equal or better quality.</a:t>
            </a:r>
          </a:p>
        </p:txBody>
      </p:sp>
    </p:spTree>
    <p:extLst>
      <p:ext uri="{BB962C8B-B14F-4D97-AF65-F5344CB8AC3E}">
        <p14:creationId xmlns:p14="http://schemas.microsoft.com/office/powerpoint/2010/main" val="1708630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9B6EE-D7A0-11C6-091C-3733BD4F94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89017" y="365131"/>
            <a:ext cx="3041016" cy="808788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STANDARD FEATURES</a:t>
            </a:r>
            <a:endParaRPr lang="en-US" sz="12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4" name="Picture 3" descr="A blue and white logo&#10;&#10;Description automatically generated">
            <a:extLst>
              <a:ext uri="{FF2B5EF4-FFF2-40B4-BE49-F238E27FC236}">
                <a16:creationId xmlns:a16="http://schemas.microsoft.com/office/drawing/2014/main" id="{A0BA24C8-F97A-9232-DF5B-D9A82899BA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77" y="302165"/>
            <a:ext cx="3041015" cy="934720"/>
          </a:xfrm>
          <a:prstGeom prst="rect">
            <a:avLst/>
          </a:prstGeom>
        </p:spPr>
      </p:pic>
      <p:sp>
        <p:nvSpPr>
          <p:cNvPr id="5" name="Text Box 2">
            <a:extLst>
              <a:ext uri="{FF2B5EF4-FFF2-40B4-BE49-F238E27FC236}">
                <a16:creationId xmlns:a16="http://schemas.microsoft.com/office/drawing/2014/main" id="{BAC7E2F2-4406-33A5-AB4F-631C01C111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593867"/>
            <a:ext cx="6858000" cy="550133"/>
          </a:xfrm>
          <a:prstGeom prst="rect">
            <a:avLst/>
          </a:prstGeom>
          <a:solidFill>
            <a:srgbClr val="165791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www.EnclaveAtSouthPortland.com</a:t>
            </a: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MARKETING PURPOSES ONLY – SUBJECT TO CHANGE WITHOUT NOTICE</a:t>
            </a: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E36D7E-36FA-7724-00DA-FAA6F729FC5B}"/>
              </a:ext>
            </a:extLst>
          </p:cNvPr>
          <p:cNvSpPr/>
          <p:nvPr/>
        </p:nvSpPr>
        <p:spPr>
          <a:xfrm>
            <a:off x="309077" y="1427018"/>
            <a:ext cx="6257978" cy="6997121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C9D5549-950B-0195-240F-0E82AA13AFF6}"/>
              </a:ext>
            </a:extLst>
          </p:cNvPr>
          <p:cNvSpPr txBox="1"/>
          <p:nvPr/>
        </p:nvSpPr>
        <p:spPr>
          <a:xfrm>
            <a:off x="6170645" y="8959334"/>
            <a:ext cx="63448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Rev. 10-3-24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8AD234E2-ADB1-2C31-94AE-5A45797866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931" y="1482241"/>
            <a:ext cx="6108137" cy="623474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FLOORING: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Pre-finished engineered flooring in foyer, living, dining, powder room, kitchen and library</a:t>
            </a: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ile in primary bath, 2</a:t>
            </a:r>
            <a:r>
              <a:rPr lang="en-US" sz="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bath, laundry room per Builder’s selection</a:t>
            </a: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Carpet in all bedrooms, bedroom closets, lofts (where applicable)</a:t>
            </a: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Stairway from 1</a:t>
            </a:r>
            <a:r>
              <a:rPr lang="en-US" sz="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2</a:t>
            </a:r>
            <a:r>
              <a:rPr lang="en-US" sz="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floor (Essex only) – natural red oak treads and handrails w/white semi-gloss risers (per plan marketing plans)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CABINETRY &amp; COUNTERTOPS</a:t>
            </a:r>
            <a:r>
              <a:rPr lang="en-US" sz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Maple cabinets in Stain Finish for the kitchen, primary bath, and second bath per Builder’s selection</a:t>
            </a:r>
            <a:endParaRPr lang="en-US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Granite and quartz counters in the kitchen per Builder’s selection</a:t>
            </a:r>
            <a:endParaRPr lang="en-US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Granite and quartz counters in primary bath and 2</a:t>
            </a:r>
            <a:r>
              <a:rPr lang="en-US" sz="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bath w/white under-mount sinks</a:t>
            </a:r>
          </a:p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ENERGY EFFICIENCY: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Energy Star features and Home Energy Rating System (HERS) testing criteria</a:t>
            </a: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Forced air, high-efficiency one-zone per finished floor, gas heat, with central air-conditioning.</a:t>
            </a: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Energy recovery ventilation (ERV) unit included.</a:t>
            </a: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Closed-cell insulation throughout the exterior roofline of the home with open cell R-21 exterior walls</a:t>
            </a: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Air barrier on exterior walls</a:t>
            </a: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1- programmable touchscreen digital thermostat per finished floor space </a:t>
            </a: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R-15 Rockwool insulation in the demising wall and R-13 insulation for sound-damping for bathroom walls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ELECTRICAL:</a:t>
            </a:r>
            <a:endParaRPr lang="en-US" sz="11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200-amp service</a:t>
            </a:r>
            <a:endParaRPr lang="en-US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Each garage bay rough wired for future Level 2 electric vehicle charging (60 amps)</a:t>
            </a:r>
            <a:endParaRPr lang="en-US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Hard wired smoke detectors w/battery backup and combination smoke/carbon monoxide detectors per building code</a:t>
            </a:r>
            <a:endParaRPr lang="en-US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GFI outlet in garage, kitchen, exterior, and baths</a:t>
            </a:r>
            <a:endParaRPr lang="en-US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Slim low profile LED lights – qty. of 13, locations pre-chosen by builder during the electrical review</a:t>
            </a:r>
            <a:endParaRPr lang="en-US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Lighting allowance of $2,000 (Builder’s Vendor)</a:t>
            </a:r>
            <a:endParaRPr lang="en-US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ethernet homerun outlets (smart home ready CAT-6)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APPLIANCES:</a:t>
            </a:r>
            <a:endParaRPr lang="en-US" sz="11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Kitchen appliance allowance of $3,000 (refrigerator/freezer supplied and installed by Buyer)</a:t>
            </a:r>
            <a:r>
              <a:rPr lang="en-US" sz="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a typeface="Calibri" panose="020F0502020204030204" pitchFamily="34" charset="0"/>
                <a:cs typeface="Times New Roman" panose="02020603050405020304" pitchFamily="18" charset="0"/>
              </a:rPr>
              <a:t>Washer &amp; electric dryer hook-up w/vent to outside home (washer/dryer supplied and installed by buyer)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PLUMBING:</a:t>
            </a:r>
            <a:endParaRPr lang="en-US" sz="11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PEX plumbing supply lines </a:t>
            </a:r>
            <a:endParaRPr lang="en-US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16-gauge under-mount stainless steel single bowl sink in kitchen</a:t>
            </a:r>
            <a:endParaRPr lang="en-US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Single-lever chrome faucet w/spray head in kitchen</a:t>
            </a:r>
            <a:endParaRPr lang="en-US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Water supply for the ice maker</a:t>
            </a:r>
            <a:endParaRPr lang="en-US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longated comfort height toilets</a:t>
            </a:r>
            <a:endParaRPr lang="en-US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Primary bath: Tiled shower, size per marketing plans, w/zero threshold and frameless glass shower door </a:t>
            </a:r>
            <a:endParaRPr lang="en-US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Bath #2: 5’ fiberglass tub /shower combination</a:t>
            </a:r>
            <a:endParaRPr lang="en-US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8” spread faucets in all bathrooms</a:t>
            </a:r>
            <a:endParaRPr lang="en-US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Pedestal sink in the powder room</a:t>
            </a:r>
            <a:endParaRPr lang="en-US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Home fire suppression system </a:t>
            </a:r>
            <a:endParaRPr lang="en-US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Tankless water heater, Wi-Fi controlled</a:t>
            </a:r>
          </a:p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MISC.: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36” Direct-vent zero clearance gas fireplace</a:t>
            </a: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Painted fireplace mantle w/stone surround per Builder’s selection</a:t>
            </a: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Frameless mirrors, towel rod, robe hook</a:t>
            </a: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toilet paper holder</a:t>
            </a: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Ventilated shelving in all closets and above washer/dryer location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EFBEE841-C498-5A47-A5ED-F4EF73028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2675" y="7588944"/>
            <a:ext cx="2173700" cy="613373"/>
          </a:xfrm>
          <a:prstGeom prst="rect">
            <a:avLst/>
          </a:prstGeom>
          <a:solidFill>
            <a:srgbClr val="B7EEF5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Original items replaced / not used are not credited or refunded to Buyer.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Builder reserves the right to substitute products for equal or better quality.</a:t>
            </a:r>
          </a:p>
        </p:txBody>
      </p:sp>
    </p:spTree>
    <p:extLst>
      <p:ext uri="{BB962C8B-B14F-4D97-AF65-F5344CB8AC3E}">
        <p14:creationId xmlns:p14="http://schemas.microsoft.com/office/powerpoint/2010/main" val="1275049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28743320-645e-4840-8154-b4babd41162c}" enabled="0" method="" siteId="{28743320-645e-4840-8154-b4babd41162c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3109</TotalTime>
  <Words>1102</Words>
  <Application>Microsoft Office PowerPoint</Application>
  <PresentationFormat>On-screen Show (4:3)</PresentationFormat>
  <Paragraphs>125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STANDARD FEATURES</vt:lpstr>
      <vt:lpstr>STANDARD FEATURES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COOLIDGE (Right) First Floor 2,050 sq. ft.</dc:title>
  <dc:creator>kevin ogrady</dc:creator>
  <cp:lastModifiedBy>kevin ogrady</cp:lastModifiedBy>
  <cp:revision>20</cp:revision>
  <cp:lastPrinted>2023-12-06T14:53:15Z</cp:lastPrinted>
  <dcterms:created xsi:type="dcterms:W3CDTF">2023-11-21T17:20:20Z</dcterms:created>
  <dcterms:modified xsi:type="dcterms:W3CDTF">2024-10-08T12:43:55Z</dcterms:modified>
</cp:coreProperties>
</file>